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1" r:id="rId4"/>
    <p:sldId id="262" r:id="rId5"/>
    <p:sldId id="263" r:id="rId6"/>
    <p:sldId id="264" r:id="rId7"/>
    <p:sldId id="265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54369" y="1333380"/>
            <a:ext cx="7766936" cy="1646302"/>
          </a:xfrm>
        </p:spPr>
        <p:txBody>
          <a:bodyPr/>
          <a:lstStyle/>
          <a:p>
            <a:r>
              <a:rPr lang="nl-NL" dirty="0" smtClean="0"/>
              <a:t>Onvoorziene situaties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54369" y="3213653"/>
            <a:ext cx="7766936" cy="1096899"/>
          </a:xfrm>
        </p:spPr>
        <p:txBody>
          <a:bodyPr/>
          <a:lstStyle/>
          <a:p>
            <a:r>
              <a:rPr lang="nl-NL" dirty="0" smtClean="0"/>
              <a:t>Les </a:t>
            </a:r>
            <a:r>
              <a:rPr lang="nl-NL" dirty="0" smtClean="0"/>
              <a:t>3, </a:t>
            </a:r>
            <a:endParaRPr lang="nl-NL" dirty="0" smtClean="0"/>
          </a:p>
          <a:p>
            <a:r>
              <a:rPr lang="nl-NL" dirty="0" smtClean="0"/>
              <a:t>Wetgeving rondom agressie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443" y="3357345"/>
            <a:ext cx="3688651" cy="276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25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Agressie en wetgeving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9080620" cy="3880773"/>
          </a:xfrm>
        </p:spPr>
        <p:txBody>
          <a:bodyPr/>
          <a:lstStyle/>
          <a:p>
            <a:r>
              <a:rPr lang="nl-NL" dirty="0" smtClean="0"/>
              <a:t>Wetgeving rond agressie beschermt cliënten en professionals</a:t>
            </a:r>
          </a:p>
          <a:p>
            <a:r>
              <a:rPr lang="nl-NL" dirty="0" smtClean="0"/>
              <a:t>Naast gezondheidsklachten ook kosten door gezondheidszorg en ziekteverzuim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sz="3600" dirty="0">
                <a:solidFill>
                  <a:schemeClr val="accent1"/>
                </a:solidFill>
              </a:rPr>
              <a:t>Arbowet</a:t>
            </a:r>
            <a:endParaRPr lang="nl-NL" sz="3600" dirty="0" smtClean="0">
              <a:solidFill>
                <a:schemeClr val="accent1"/>
              </a:solidFill>
            </a:endParaRPr>
          </a:p>
          <a:p>
            <a:r>
              <a:rPr lang="nl-NL" dirty="0"/>
              <a:t>Agressie als psychosociale arbeidsbelasting</a:t>
            </a:r>
          </a:p>
          <a:p>
            <a:r>
              <a:rPr lang="nl-NL" dirty="0"/>
              <a:t>Rol voor werkgever om deze belasting te beperken</a:t>
            </a:r>
          </a:p>
          <a:p>
            <a:r>
              <a:rPr lang="nl-NL" dirty="0"/>
              <a:t>RI&amp;E en plan van aanpak zijn verplicht om agressie te voorkomen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9074" y="4809227"/>
            <a:ext cx="4902926" cy="2048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09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t="33376" b="35244"/>
          <a:stretch/>
        </p:blipFill>
        <p:spPr>
          <a:xfrm>
            <a:off x="677334" y="5150773"/>
            <a:ext cx="4785360" cy="143691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Algemene Wet </a:t>
            </a:r>
            <a:r>
              <a:rPr lang="nl-NL" dirty="0"/>
              <a:t>G</a:t>
            </a:r>
            <a:r>
              <a:rPr lang="nl-NL" dirty="0" smtClean="0"/>
              <a:t>elijke </a:t>
            </a:r>
            <a:r>
              <a:rPr lang="nl-NL" dirty="0"/>
              <a:t>B</a:t>
            </a:r>
            <a:r>
              <a:rPr lang="nl-NL" dirty="0" smtClean="0"/>
              <a:t>ehandeling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Slachtoffer van agressie door: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Godsdienst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Levensovertuiging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Politieke voorkeur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Ras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Geslacht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Nationaliteit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Geaardheid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Burgerlijke staat</a:t>
            </a:r>
          </a:p>
          <a:p>
            <a:r>
              <a:rPr lang="nl-NL" dirty="0" smtClean="0"/>
              <a:t>Klacht indienen bij het College voor de Rechten van de Mens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5668" y="1520161"/>
            <a:ext cx="2085975" cy="22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88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Grondwet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Artikel 11 ‘Onaantastbaarheid van het lichaam’</a:t>
            </a:r>
          </a:p>
          <a:p>
            <a:r>
              <a:rPr lang="nl-NL" dirty="0" smtClean="0"/>
              <a:t>Je hebt recht op onaantastbaarheid van het lichaam</a:t>
            </a:r>
          </a:p>
          <a:p>
            <a:r>
              <a:rPr lang="nl-NL" dirty="0" smtClean="0"/>
              <a:t>Loop je </a:t>
            </a:r>
            <a:r>
              <a:rPr lang="nl-NL" u="sng" dirty="0" smtClean="0"/>
              <a:t>onnodig</a:t>
            </a:r>
            <a:r>
              <a:rPr lang="nl-NL" dirty="0" smtClean="0"/>
              <a:t> risico op fysiek geweld -&gt; in strijd met grondrecht op lichamelijke onaantastbaarheid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sz="3600" dirty="0" smtClean="0">
                <a:solidFill>
                  <a:schemeClr val="accent1"/>
                </a:solidFill>
              </a:rPr>
              <a:t>Wetboek van strafrecht</a:t>
            </a:r>
            <a:endParaRPr lang="nl-NL" sz="3600" dirty="0">
              <a:solidFill>
                <a:schemeClr val="accent1"/>
              </a:solidFill>
            </a:endParaRPr>
          </a:p>
          <a:p>
            <a:r>
              <a:rPr lang="nl-NL" dirty="0"/>
              <a:t>Fysiek geweld is strafbaar feit, doe aangifte voor vervolging en berechting.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t="7756" b="22040"/>
          <a:stretch/>
        </p:blipFill>
        <p:spPr>
          <a:xfrm>
            <a:off x="873380" y="4565873"/>
            <a:ext cx="4552060" cy="17896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5191" y="0"/>
            <a:ext cx="3366809" cy="173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723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8309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Resultaten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27909"/>
            <a:ext cx="9890517" cy="5630091"/>
          </a:xfrm>
        </p:spPr>
        <p:txBody>
          <a:bodyPr>
            <a:normAutofit/>
          </a:bodyPr>
          <a:lstStyle/>
          <a:p>
            <a:r>
              <a:rPr lang="nl-NL" dirty="0" smtClean="0"/>
              <a:t>In 2012 waren er bij een inspectie-onderzoek naar agressiebeleid veel zaken niet op orde</a:t>
            </a:r>
          </a:p>
          <a:p>
            <a:r>
              <a:rPr lang="nl-NL" dirty="0" smtClean="0"/>
              <a:t>Risico’s waren te hoog in jeugdzorg, maatschappelijke opvang en AZC</a:t>
            </a:r>
          </a:p>
          <a:p>
            <a:r>
              <a:rPr lang="nl-NL" dirty="0" smtClean="0"/>
              <a:t>Er is gekeken naar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Organisatie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Medewerkers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Handelingswijze bij het ‘incident’</a:t>
            </a:r>
          </a:p>
          <a:p>
            <a:r>
              <a:rPr lang="nl-NL" dirty="0" smtClean="0"/>
              <a:t>Veel wantoestanden:</a:t>
            </a:r>
          </a:p>
          <a:p>
            <a:pPr>
              <a:buFontTx/>
              <a:buChar char="-"/>
            </a:pPr>
            <a:r>
              <a:rPr lang="nl-NL" dirty="0" smtClean="0"/>
              <a:t>RI&amp;E niet up-to-date</a:t>
            </a:r>
          </a:p>
          <a:p>
            <a:pPr>
              <a:buFontTx/>
              <a:buChar char="-"/>
            </a:pPr>
            <a:r>
              <a:rPr lang="nl-NL" dirty="0" smtClean="0"/>
              <a:t>Onduidelijk welke gevolgen overtredingen van regels heeft</a:t>
            </a:r>
          </a:p>
          <a:p>
            <a:pPr>
              <a:buFontTx/>
              <a:buChar char="-"/>
            </a:pPr>
            <a:r>
              <a:rPr lang="nl-NL" dirty="0" smtClean="0"/>
              <a:t>Geen alarmknoppen in spreekkamers en aanwezigheid losse/zware voorwerpen</a:t>
            </a:r>
          </a:p>
          <a:p>
            <a:pPr>
              <a:buFontTx/>
              <a:buChar char="-"/>
            </a:pPr>
            <a:r>
              <a:rPr lang="nl-NL" dirty="0" smtClean="0"/>
              <a:t>Geen vrije vluchtroutes (onvoldoende nabijheid van collega’s)</a:t>
            </a:r>
          </a:p>
          <a:p>
            <a:pPr>
              <a:buFontTx/>
              <a:buChar char="-"/>
            </a:pPr>
            <a:r>
              <a:rPr lang="nl-NL" dirty="0" smtClean="0"/>
              <a:t>Geen veiligheidsmaatregelen getroffen voor ambulant personeel tijdens huisbezoeken</a:t>
            </a:r>
          </a:p>
          <a:p>
            <a:pPr>
              <a:buFontTx/>
              <a:buChar char="-"/>
            </a:pPr>
            <a:r>
              <a:rPr lang="nl-NL" dirty="0" smtClean="0"/>
              <a:t>Te weinig personeel getraind bij omgang met agressie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9440" y="2327029"/>
            <a:ext cx="2776574" cy="207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70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Agressie tegengaan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70000"/>
            <a:ext cx="8976117" cy="3880773"/>
          </a:xfrm>
        </p:spPr>
        <p:txBody>
          <a:bodyPr/>
          <a:lstStyle/>
          <a:p>
            <a:r>
              <a:rPr lang="nl-NL" dirty="0" smtClean="0"/>
              <a:t>Na conclusies van het vernietigende onderzoek kwam er-&gt;</a:t>
            </a:r>
          </a:p>
          <a:p>
            <a:r>
              <a:rPr lang="nl-NL" dirty="0" smtClean="0"/>
              <a:t>Het ging om €6,400.000</a:t>
            </a:r>
          </a:p>
          <a:p>
            <a:r>
              <a:rPr lang="nl-NL" dirty="0" smtClean="0"/>
              <a:t>Bestedingsdoel: agressie in zorg tegengaan door verbeteringen door te voeren in organisaties en gedragsverandering te bewerkstelligen bij zorgprofessionals.</a:t>
            </a:r>
          </a:p>
          <a:p>
            <a:r>
              <a:rPr lang="nl-NL" dirty="0" smtClean="0"/>
              <a:t>Er zijn aanbevelingen opgenomen in het verbeterrapport.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5999" y="898026"/>
            <a:ext cx="1419225" cy="12287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051" y="3172723"/>
            <a:ext cx="7073354" cy="368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6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Handreikingen uit het rapport: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897740" cy="5588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Maak een signaleringsplan voor agressie en houd het bij</a:t>
            </a:r>
          </a:p>
          <a:p>
            <a:pPr>
              <a:buFontTx/>
              <a:buChar char="-"/>
            </a:pPr>
            <a:r>
              <a:rPr lang="nl-NL" dirty="0" smtClean="0"/>
              <a:t>Welke signalen wijzen (bij deze cliënt) op irritatie?</a:t>
            </a:r>
          </a:p>
          <a:p>
            <a:pPr>
              <a:buFontTx/>
              <a:buChar char="-"/>
            </a:pPr>
            <a:r>
              <a:rPr lang="nl-NL" dirty="0" smtClean="0"/>
              <a:t>Wat doe jij bij welk signaal?</a:t>
            </a:r>
          </a:p>
          <a:p>
            <a:pPr>
              <a:buFontTx/>
              <a:buChar char="-"/>
            </a:pPr>
            <a:r>
              <a:rPr lang="nl-NL" dirty="0" smtClean="0"/>
              <a:t>Wat irriteert deze cliënt en wat helpt hem juist om rustiger te worden?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Reageer tijdig op signalen om agressie te voorkomen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Bespreek gedragsregels met cliënt</a:t>
            </a:r>
          </a:p>
          <a:p>
            <a:pPr>
              <a:buFontTx/>
              <a:buChar char="-"/>
            </a:pPr>
            <a:r>
              <a:rPr lang="nl-NL" dirty="0" smtClean="0"/>
              <a:t>Evalueer samen gewenst/ongewenst gedrag</a:t>
            </a:r>
          </a:p>
          <a:p>
            <a:pPr>
              <a:buFontTx/>
              <a:buChar char="-"/>
            </a:pPr>
            <a:r>
              <a:rPr lang="nl-NL" dirty="0" smtClean="0"/>
              <a:t>Maak afspraken over gedrag en consequenties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Laat in je houding zien dat je agressie niet tolereert. Spreek elkaar hierop aan.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Overweeg aangifte bij bewust agressief gedrag. Naast zorgplicht naar cliënt is agressie ontoelaatbaar.</a:t>
            </a:r>
          </a:p>
          <a:p>
            <a:pPr marL="0" indent="0">
              <a:buNone/>
            </a:pPr>
            <a:endParaRPr lang="nl-NL" sz="2000" dirty="0" smtClean="0"/>
          </a:p>
          <a:p>
            <a:pPr marL="0" indent="0">
              <a:buNone/>
            </a:pPr>
            <a:r>
              <a:rPr lang="nl-NL" sz="2000" dirty="0" smtClean="0"/>
              <a:t>‘Agressie hoort </a:t>
            </a:r>
            <a:r>
              <a:rPr lang="nl-NL" sz="2000" b="1" u="sng" dirty="0" smtClean="0"/>
              <a:t>niet</a:t>
            </a:r>
            <a:r>
              <a:rPr lang="nl-NL" sz="2000" b="1" dirty="0" smtClean="0"/>
              <a:t> </a:t>
            </a:r>
            <a:r>
              <a:rPr lang="nl-NL" sz="2000" dirty="0" smtClean="0"/>
              <a:t>bij het werk’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923435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3880773"/>
          </a:xfrm>
        </p:spPr>
        <p:txBody>
          <a:bodyPr/>
          <a:lstStyle/>
          <a:p>
            <a:r>
              <a:rPr lang="nl-NL" dirty="0" smtClean="0"/>
              <a:t>Ga naar van welzijn.angerenstein.nl</a:t>
            </a:r>
          </a:p>
          <a:p>
            <a:r>
              <a:rPr lang="nl-NL" dirty="0" smtClean="0"/>
              <a:t>Ga naar Maatschappelijke Zorg </a:t>
            </a:r>
          </a:p>
          <a:p>
            <a:r>
              <a:rPr lang="nl-NL" dirty="0" smtClean="0"/>
              <a:t>Ga dan naar boek Maatschappelijke zorg 1</a:t>
            </a:r>
          </a:p>
          <a:p>
            <a:r>
              <a:rPr lang="nl-NL" dirty="0" smtClean="0"/>
              <a:t>Naar VW thema 15</a:t>
            </a:r>
          </a:p>
          <a:p>
            <a:r>
              <a:rPr lang="nl-NL" dirty="0" smtClean="0"/>
              <a:t>Maak opdracht </a:t>
            </a:r>
            <a:r>
              <a:rPr lang="nl-NL" dirty="0" smtClean="0"/>
              <a:t>8, 11 en 12 (overleggen mag beantwoording individueel)</a:t>
            </a:r>
            <a:endParaRPr lang="nl-NL" dirty="0" smtClean="0"/>
          </a:p>
          <a:p>
            <a:r>
              <a:rPr lang="nl-NL" dirty="0" smtClean="0"/>
              <a:t>Sla je opdrachten goed op in je pc, is aan het eind van LP 8 je bewijs van inzet en voorwaarde om </a:t>
            </a:r>
            <a:r>
              <a:rPr lang="nl-NL" u="sng" dirty="0" smtClean="0"/>
              <a:t>de toets </a:t>
            </a:r>
            <a:r>
              <a:rPr lang="nl-NL" dirty="0" smtClean="0"/>
              <a:t>te kunnen halen.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4002" y="-4763"/>
            <a:ext cx="2917998" cy="375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47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</TotalTime>
  <Words>425</Words>
  <Application>Microsoft Office PowerPoint</Application>
  <PresentationFormat>Breedbeeld</PresentationFormat>
  <Paragraphs>68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Facet</vt:lpstr>
      <vt:lpstr>Onvoorziene situaties</vt:lpstr>
      <vt:lpstr>Agressie en wetgeving</vt:lpstr>
      <vt:lpstr>Algemene Wet Gelijke Behandeling</vt:lpstr>
      <vt:lpstr>Grondwet</vt:lpstr>
      <vt:lpstr>Resultaten</vt:lpstr>
      <vt:lpstr>Agressie tegengaan</vt:lpstr>
      <vt:lpstr>Handreikingen uit het rapport:</vt:lpstr>
      <vt:lpstr>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Onvoorziene situaties</dc:title>
  <dc:creator>Simon Poelman</dc:creator>
  <cp:lastModifiedBy>Simon Poelman</cp:lastModifiedBy>
  <cp:revision>9</cp:revision>
  <dcterms:created xsi:type="dcterms:W3CDTF">2019-05-27T17:48:19Z</dcterms:created>
  <dcterms:modified xsi:type="dcterms:W3CDTF">2019-05-27T18:58:53Z</dcterms:modified>
</cp:coreProperties>
</file>